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Open Sans Bold" panose="020B0806030504020204"/>
      <p:bold r:id="rId11"/>
    </p:embeddedFont>
    <p:embeddedFont>
      <p:font typeface="Canva Sans" panose="020B0503030501040103"/>
      <p:regular r:id="rId12"/>
    </p:embeddedFont>
    <p:embeddedFont>
      <p:font typeface="Canva Sans Bold" panose="020B0803030501040103"/>
      <p:bold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  <p:embeddedFont>
      <p:font typeface="Canva Sans Bold" panose="020B0803030501040103" charset="0"/>
      <p:bold r:id="rId18"/>
    </p:embeddedFont>
    <p:embeddedFont>
      <p:font typeface="Lucida Sans Unicode" panose="020B0602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4810" y="-112395"/>
            <a:ext cx="13834110" cy="10634980"/>
          </a:xfrm>
          <a:custGeom>
            <a:avLst/>
            <a:gdLst/>
            <a:ahLst/>
            <a:cxnLst/>
            <a:rect l="l" t="t" r="r" b="b"/>
            <a:pathLst>
              <a:path w="14336373" h="10501314">
                <a:moveTo>
                  <a:pt x="0" y="0"/>
                </a:moveTo>
                <a:lnTo>
                  <a:pt x="14336373" y="0"/>
                </a:lnTo>
                <a:lnTo>
                  <a:pt x="14336373" y="10501314"/>
                </a:lnTo>
                <a:lnTo>
                  <a:pt x="0" y="105013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7380" t="-3215" b="-3215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-158750"/>
            <a:ext cx="8059420" cy="10756265"/>
            <a:chOff x="0" y="0"/>
            <a:chExt cx="2122582" cy="270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2582" cy="2703731"/>
            </a:xfrm>
            <a:custGeom>
              <a:avLst/>
              <a:gdLst/>
              <a:ahLst/>
              <a:cxnLst/>
              <a:rect l="l" t="t" r="r" b="b"/>
              <a:pathLst>
                <a:path w="2122582" h="2703731">
                  <a:moveTo>
                    <a:pt x="0" y="0"/>
                  </a:moveTo>
                  <a:lnTo>
                    <a:pt x="2122582" y="0"/>
                  </a:lnTo>
                  <a:lnTo>
                    <a:pt x="2122582" y="2703731"/>
                  </a:lnTo>
                  <a:lnTo>
                    <a:pt x="0" y="27037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22582" cy="27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Lucida Sans Unicode" panose="020B0602030504020204" charset="0"/>
                <a:cs typeface="Lucida Sans Unicode" panose="020B060203050402020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5975" y="2377781"/>
            <a:ext cx="7182707" cy="277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5"/>
              </a:lnSpc>
            </a:pPr>
            <a:r>
              <a:rPr lang="en-US" sz="6495">
                <a:solidFill>
                  <a:srgbClr val="FFFFFF"/>
                </a:solidFill>
                <a:latin typeface="Open Sans Bold" panose="020B0806030504020204"/>
              </a:rPr>
              <a:t>What is Grooming and Etiquette ?</a:t>
            </a:r>
            <a:endParaRPr lang="en-US" sz="6495">
              <a:solidFill>
                <a:srgbClr val="FFFFFF"/>
              </a:solidFill>
              <a:latin typeface="Open Sans Bold" panose="020B08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5975" y="6052718"/>
            <a:ext cx="5468000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5"/>
              </a:lnSpc>
            </a:pPr>
            <a:r>
              <a:rPr lang="en-US" sz="2580">
                <a:solidFill>
                  <a:srgbClr val="FFFFFF"/>
                </a:solidFill>
                <a:latin typeface="Lucida Sans Unicode" panose="020B0602030504020204" charset="0"/>
                <a:cs typeface="Lucida Sans Unicode" panose="020B0602030504020204" charset="0"/>
              </a:rPr>
              <a:t>Grooming refers to maintaining one's appearance, while etiquette refers to the rules of polite behavior in society.</a:t>
            </a:r>
            <a:endParaRPr lang="en-US" sz="2580">
              <a:solidFill>
                <a:srgbClr val="FFFFFF"/>
              </a:solidFill>
              <a:latin typeface="Lucida Sans Unicode" panose="020B0602030504020204" charset="0"/>
              <a:cs typeface="Lucida Sans Unicode" panose="020B06020305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01" t="-10319" b="-94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1216" y="7926942"/>
            <a:ext cx="4099767" cy="405799"/>
          </a:xfrm>
          <a:custGeom>
            <a:avLst/>
            <a:gdLst/>
            <a:ahLst/>
            <a:cxnLst/>
            <a:rect l="l" t="t" r="r" b="b"/>
            <a:pathLst>
              <a:path w="4099767" h="405799">
                <a:moveTo>
                  <a:pt x="0" y="0"/>
                </a:moveTo>
                <a:lnTo>
                  <a:pt x="4099767" y="0"/>
                </a:lnTo>
                <a:lnTo>
                  <a:pt x="4099767" y="405800"/>
                </a:lnTo>
                <a:lnTo>
                  <a:pt x="0" y="4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5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89856" y="7891801"/>
            <a:ext cx="4099767" cy="405799"/>
          </a:xfrm>
          <a:custGeom>
            <a:avLst/>
            <a:gdLst/>
            <a:ahLst/>
            <a:cxnLst/>
            <a:rect l="l" t="t" r="r" b="b"/>
            <a:pathLst>
              <a:path w="4099767" h="405799">
                <a:moveTo>
                  <a:pt x="0" y="0"/>
                </a:moveTo>
                <a:lnTo>
                  <a:pt x="4099767" y="0"/>
                </a:lnTo>
                <a:lnTo>
                  <a:pt x="4099767" y="405799"/>
                </a:lnTo>
                <a:lnTo>
                  <a:pt x="0" y="40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5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6460" y="7926942"/>
            <a:ext cx="4099767" cy="405799"/>
          </a:xfrm>
          <a:custGeom>
            <a:avLst/>
            <a:gdLst/>
            <a:ahLst/>
            <a:cxnLst/>
            <a:rect l="l" t="t" r="r" b="b"/>
            <a:pathLst>
              <a:path w="4099767" h="405799">
                <a:moveTo>
                  <a:pt x="0" y="0"/>
                </a:moveTo>
                <a:lnTo>
                  <a:pt x="4099767" y="0"/>
                </a:lnTo>
                <a:lnTo>
                  <a:pt x="4099767" y="405800"/>
                </a:lnTo>
                <a:lnTo>
                  <a:pt x="0" y="4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5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5752" y="7891801"/>
            <a:ext cx="4099767" cy="405799"/>
          </a:xfrm>
          <a:custGeom>
            <a:avLst/>
            <a:gdLst/>
            <a:ahLst/>
            <a:cxnLst/>
            <a:rect l="l" t="t" r="r" b="b"/>
            <a:pathLst>
              <a:path w="4099767" h="405799">
                <a:moveTo>
                  <a:pt x="0" y="0"/>
                </a:moveTo>
                <a:lnTo>
                  <a:pt x="4099767" y="0"/>
                </a:lnTo>
                <a:lnTo>
                  <a:pt x="4099767" y="405799"/>
                </a:lnTo>
                <a:lnTo>
                  <a:pt x="0" y="40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53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42230" y="2836309"/>
            <a:ext cx="3861901" cy="5185852"/>
            <a:chOff x="0" y="0"/>
            <a:chExt cx="1164819" cy="1564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4819" cy="1564147"/>
            </a:xfrm>
            <a:custGeom>
              <a:avLst/>
              <a:gdLst/>
              <a:ahLst/>
              <a:cxnLst/>
              <a:rect l="l" t="t" r="r" b="b"/>
              <a:pathLst>
                <a:path w="1164819" h="1564147">
                  <a:moveTo>
                    <a:pt x="32075" y="0"/>
                  </a:moveTo>
                  <a:lnTo>
                    <a:pt x="1132744" y="0"/>
                  </a:lnTo>
                  <a:cubicBezTo>
                    <a:pt x="1150459" y="0"/>
                    <a:pt x="1164819" y="14360"/>
                    <a:pt x="1164819" y="32075"/>
                  </a:cubicBezTo>
                  <a:lnTo>
                    <a:pt x="1164819" y="1532072"/>
                  </a:lnTo>
                  <a:cubicBezTo>
                    <a:pt x="1164819" y="1549786"/>
                    <a:pt x="1150459" y="1564147"/>
                    <a:pt x="1132744" y="1564147"/>
                  </a:cubicBezTo>
                  <a:lnTo>
                    <a:pt x="32075" y="1564147"/>
                  </a:lnTo>
                  <a:cubicBezTo>
                    <a:pt x="14360" y="1564147"/>
                    <a:pt x="0" y="1549786"/>
                    <a:pt x="0" y="1532072"/>
                  </a:cubicBezTo>
                  <a:lnTo>
                    <a:pt x="0" y="32075"/>
                  </a:lnTo>
                  <a:cubicBezTo>
                    <a:pt x="0" y="14360"/>
                    <a:pt x="14360" y="0"/>
                    <a:pt x="320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64819" cy="1611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</a:p>
          </p:txBody>
        </p:sp>
      </p:grpSp>
      <p:sp>
        <p:nvSpPr>
          <p:cNvPr id="10" name="AutoShape 10"/>
          <p:cNvSpPr/>
          <p:nvPr/>
        </p:nvSpPr>
        <p:spPr>
          <a:xfrm flipH="1" flipV="1">
            <a:off x="-8926165" y="1901867"/>
            <a:ext cx="1056868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1448731" y="2997608"/>
            <a:ext cx="3202000" cy="318949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4999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5183466" y="2836309"/>
            <a:ext cx="3861901" cy="5185852"/>
            <a:chOff x="0" y="0"/>
            <a:chExt cx="1164819" cy="15641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4819" cy="1564147"/>
            </a:xfrm>
            <a:custGeom>
              <a:avLst/>
              <a:gdLst/>
              <a:ahLst/>
              <a:cxnLst/>
              <a:rect l="l" t="t" r="r" b="b"/>
              <a:pathLst>
                <a:path w="1164819" h="1564147">
                  <a:moveTo>
                    <a:pt x="32075" y="0"/>
                  </a:moveTo>
                  <a:lnTo>
                    <a:pt x="1132744" y="0"/>
                  </a:lnTo>
                  <a:cubicBezTo>
                    <a:pt x="1150459" y="0"/>
                    <a:pt x="1164819" y="14360"/>
                    <a:pt x="1164819" y="32075"/>
                  </a:cubicBezTo>
                  <a:lnTo>
                    <a:pt x="1164819" y="1532072"/>
                  </a:lnTo>
                  <a:cubicBezTo>
                    <a:pt x="1164819" y="1549786"/>
                    <a:pt x="1150459" y="1564147"/>
                    <a:pt x="1132744" y="1564147"/>
                  </a:cubicBezTo>
                  <a:lnTo>
                    <a:pt x="32075" y="1564147"/>
                  </a:lnTo>
                  <a:cubicBezTo>
                    <a:pt x="14360" y="1564147"/>
                    <a:pt x="0" y="1549786"/>
                    <a:pt x="0" y="1532072"/>
                  </a:cubicBezTo>
                  <a:lnTo>
                    <a:pt x="0" y="32075"/>
                  </a:lnTo>
                  <a:cubicBezTo>
                    <a:pt x="0" y="14360"/>
                    <a:pt x="14360" y="0"/>
                    <a:pt x="320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64819" cy="1611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5513417" y="2997608"/>
            <a:ext cx="3202000" cy="3189492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6776" r="-2677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245392" y="2836309"/>
            <a:ext cx="3861901" cy="5185852"/>
            <a:chOff x="0" y="0"/>
            <a:chExt cx="1164819" cy="1564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4819" cy="1564147"/>
            </a:xfrm>
            <a:custGeom>
              <a:avLst/>
              <a:gdLst/>
              <a:ahLst/>
              <a:cxnLst/>
              <a:rect l="l" t="t" r="r" b="b"/>
              <a:pathLst>
                <a:path w="1164819" h="1564147">
                  <a:moveTo>
                    <a:pt x="32075" y="0"/>
                  </a:moveTo>
                  <a:lnTo>
                    <a:pt x="1132744" y="0"/>
                  </a:lnTo>
                  <a:cubicBezTo>
                    <a:pt x="1150459" y="0"/>
                    <a:pt x="1164819" y="14360"/>
                    <a:pt x="1164819" y="32075"/>
                  </a:cubicBezTo>
                  <a:lnTo>
                    <a:pt x="1164819" y="1532072"/>
                  </a:lnTo>
                  <a:cubicBezTo>
                    <a:pt x="1164819" y="1549786"/>
                    <a:pt x="1150459" y="1564147"/>
                    <a:pt x="1132744" y="1564147"/>
                  </a:cubicBezTo>
                  <a:lnTo>
                    <a:pt x="32075" y="1564147"/>
                  </a:lnTo>
                  <a:cubicBezTo>
                    <a:pt x="14360" y="1564147"/>
                    <a:pt x="0" y="1549786"/>
                    <a:pt x="0" y="1532072"/>
                  </a:cubicBezTo>
                  <a:lnTo>
                    <a:pt x="0" y="32075"/>
                  </a:lnTo>
                  <a:cubicBezTo>
                    <a:pt x="0" y="14360"/>
                    <a:pt x="14360" y="0"/>
                    <a:pt x="320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64819" cy="1611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0">
            <a:off x="9575343" y="2997608"/>
            <a:ext cx="3202000" cy="3189492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369" r="-1636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13307319" y="2836309"/>
            <a:ext cx="3861901" cy="5185852"/>
            <a:chOff x="0" y="0"/>
            <a:chExt cx="1164819" cy="15641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4819" cy="1564147"/>
            </a:xfrm>
            <a:custGeom>
              <a:avLst/>
              <a:gdLst/>
              <a:ahLst/>
              <a:cxnLst/>
              <a:rect l="l" t="t" r="r" b="b"/>
              <a:pathLst>
                <a:path w="1164819" h="1564147">
                  <a:moveTo>
                    <a:pt x="32075" y="0"/>
                  </a:moveTo>
                  <a:lnTo>
                    <a:pt x="1132744" y="0"/>
                  </a:lnTo>
                  <a:cubicBezTo>
                    <a:pt x="1150459" y="0"/>
                    <a:pt x="1164819" y="14360"/>
                    <a:pt x="1164819" y="32075"/>
                  </a:cubicBezTo>
                  <a:lnTo>
                    <a:pt x="1164819" y="1532072"/>
                  </a:lnTo>
                  <a:cubicBezTo>
                    <a:pt x="1164819" y="1549786"/>
                    <a:pt x="1150459" y="1564147"/>
                    <a:pt x="1132744" y="1564147"/>
                  </a:cubicBezTo>
                  <a:lnTo>
                    <a:pt x="32075" y="1564147"/>
                  </a:lnTo>
                  <a:cubicBezTo>
                    <a:pt x="14360" y="1564147"/>
                    <a:pt x="0" y="1549786"/>
                    <a:pt x="0" y="1532072"/>
                  </a:cubicBezTo>
                  <a:lnTo>
                    <a:pt x="0" y="32075"/>
                  </a:lnTo>
                  <a:cubicBezTo>
                    <a:pt x="0" y="14360"/>
                    <a:pt x="14360" y="0"/>
                    <a:pt x="320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64819" cy="1611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0">
            <a:off x="13637269" y="2997608"/>
            <a:ext cx="3202000" cy="3189492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7228" r="-17228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id="32" name="AutoShape 32"/>
          <p:cNvSpPr/>
          <p:nvPr/>
        </p:nvSpPr>
        <p:spPr>
          <a:xfrm flipH="1" flipV="1">
            <a:off x="13107294" y="1686521"/>
            <a:ext cx="7700425" cy="143324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642517" y="1421569"/>
            <a:ext cx="1166480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4715">
                <a:solidFill>
                  <a:srgbClr val="000000"/>
                </a:solidFill>
                <a:latin typeface="Canva Sans Bold" panose="020B0803030501040103" charset="0"/>
                <a:cs typeface="Canva Sans Bold" panose="020B0803030501040103" charset="0"/>
              </a:rPr>
              <a:t>TYPES OF GROOMING &amp; ENTIQUETTE</a:t>
            </a:r>
            <a:endParaRPr lang="en-US" sz="4715">
              <a:solidFill>
                <a:srgbClr val="000000"/>
              </a:solidFill>
              <a:latin typeface="Canva Sans Bold" panose="020B0803030501040103" charset="0"/>
              <a:cs typeface="Canva Sans Bold" panose="020B0803030501040103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29394" y="6507163"/>
            <a:ext cx="2949222" cy="9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615" spc="256">
                <a:solidFill>
                  <a:srgbClr val="FFFFFE"/>
                </a:solidFill>
                <a:latin typeface="Canva Sans" panose="020B0503030501040103"/>
              </a:rPr>
              <a:t>PERSONAL GROOMING</a:t>
            </a:r>
            <a:endParaRPr lang="en-US" sz="2615" spc="256">
              <a:solidFill>
                <a:srgbClr val="FFFFFE"/>
              </a:solidFill>
              <a:latin typeface="Canva Sans" panose="020B0503030501040103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513417" y="6516688"/>
            <a:ext cx="2851784" cy="90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625" spc="257">
                <a:solidFill>
                  <a:srgbClr val="FFFFFE"/>
                </a:solidFill>
                <a:latin typeface="Canva Sans" panose="020B0503030501040103"/>
              </a:rPr>
              <a:t>SOCIAL ENTIQUETTE</a:t>
            </a:r>
            <a:endParaRPr lang="en-US" sz="2625" spc="257">
              <a:solidFill>
                <a:srgbClr val="FFFFFE"/>
              </a:solidFill>
              <a:latin typeface="Canva Sans" panose="020B0503030501040103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01732" y="6507163"/>
            <a:ext cx="2949222" cy="9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615" spc="256">
                <a:solidFill>
                  <a:srgbClr val="FFFFFE"/>
                </a:solidFill>
                <a:latin typeface="Canva Sans" panose="020B0503030501040103"/>
              </a:rPr>
              <a:t>HYGIENE GROOMING</a:t>
            </a:r>
            <a:endParaRPr lang="en-US" sz="2615" spc="256">
              <a:solidFill>
                <a:srgbClr val="FFFFFE"/>
              </a:solidFill>
              <a:latin typeface="Canva Sans" panose="020B0503030501040103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11024" y="6507163"/>
            <a:ext cx="2949222" cy="9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615" spc="256">
                <a:solidFill>
                  <a:srgbClr val="FFFFFE"/>
                </a:solidFill>
                <a:latin typeface="Canva Sans" panose="020B0503030501040103"/>
              </a:rPr>
              <a:t>DINNING ENTIQUETTE</a:t>
            </a:r>
            <a:endParaRPr lang="en-US" sz="2615" spc="256">
              <a:solidFill>
                <a:srgbClr val="FFFFFE"/>
              </a:solidFill>
              <a:latin typeface="Canva Sans" panose="020B05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84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213" t="-10869" r="-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841175" y="6424329"/>
            <a:ext cx="2833971" cy="28339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6557" r="-34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4108554" y="6424329"/>
            <a:ext cx="2833971" cy="2833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812" r="-2481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7188409" y="6424329"/>
            <a:ext cx="2833971" cy="28339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b="-5000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282922"/>
            <a:ext cx="10058917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5540">
                <a:solidFill>
                  <a:srgbClr val="FFFFFF"/>
                </a:solidFill>
                <a:latin typeface="Aileron Ultra-Bold" panose="00000A00000000000000"/>
              </a:rPr>
              <a:t>PERSONAL </a:t>
            </a:r>
            <a:endParaRPr lang="en-US" sz="5540">
              <a:solidFill>
                <a:srgbClr val="FFFFFF"/>
              </a:solidFill>
              <a:latin typeface="Aileron Ultra-Bold" panose="00000A00000000000000"/>
            </a:endParaRPr>
          </a:p>
          <a:p>
            <a:pPr>
              <a:lnSpc>
                <a:spcPts val="6645"/>
              </a:lnSpc>
            </a:pPr>
            <a:r>
              <a:rPr lang="en-US" sz="5540">
                <a:solidFill>
                  <a:srgbClr val="FFFFFF"/>
                </a:solidFill>
                <a:latin typeface="Aileron Ultra-Bold" panose="00000A00000000000000"/>
              </a:rPr>
              <a:t>&amp; HYGIENE GROOMING</a:t>
            </a:r>
            <a:endParaRPr lang="en-US" sz="5540">
              <a:solidFill>
                <a:srgbClr val="FFFFFF"/>
              </a:solidFill>
              <a:latin typeface="Aileron Ultra-Bold" panose="00000A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179699"/>
            <a:ext cx="6946666" cy="2606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485" spc="49">
                <a:solidFill>
                  <a:srgbClr val="FFFFFF"/>
                </a:solidFill>
                <a:latin typeface="Aileron" panose="00000500000000000000"/>
              </a:rPr>
              <a:t>Maintaining good hygiene and grooming practices not only enhances physical appearance but also promotes overall health and confidence. Regular habits like bathing, brushing teeth, and grooming hair contribute to a positive self-image and well-being.</a:t>
            </a:r>
            <a:endParaRPr lang="en-US" sz="2485" spc="49">
              <a:solidFill>
                <a:srgbClr val="FFFFFF"/>
              </a:solidFill>
              <a:latin typeface="Aileron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5339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38481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35636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67385" y="-2400300"/>
            <a:ext cx="7479030" cy="9446895"/>
          </a:xfrm>
          <a:custGeom>
            <a:avLst/>
            <a:gdLst/>
            <a:ahLst/>
            <a:cxnLst/>
            <a:rect l="l" t="t" r="r" b="b"/>
            <a:pathLst>
              <a:path w="7829990" h="9876385">
                <a:moveTo>
                  <a:pt x="0" y="0"/>
                </a:moveTo>
                <a:lnTo>
                  <a:pt x="7829991" y="0"/>
                </a:lnTo>
                <a:lnTo>
                  <a:pt x="7829991" y="9876386"/>
                </a:lnTo>
                <a:lnTo>
                  <a:pt x="0" y="98763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4991" r="-74211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8808301" y="6158765"/>
            <a:ext cx="2833971" cy="28339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120" r="-2712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4819143" y="6158765"/>
            <a:ext cx="2833971" cy="28339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1813722" y="6158765"/>
            <a:ext cx="2833971" cy="28339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85135" r="-8513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144000" y="3487420"/>
            <a:ext cx="7461250" cy="23399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735"/>
              </a:lnSpc>
            </a:pPr>
            <a:r>
              <a:rPr lang="en-US" sz="2670" spc="53">
                <a:solidFill>
                  <a:srgbClr val="FFFFFF"/>
                </a:solidFill>
                <a:latin typeface="Lucida Sans Unicode" panose="020B0602030504020204" charset="0"/>
                <a:cs typeface="Lucida Sans Unicode" panose="020B0602030504020204" charset="0"/>
              </a:rPr>
              <a:t>It includes using proper table manners while dining, being punctual for meetings, dressing appropriately for the occasion, and being respectful while communicating with others.</a:t>
            </a:r>
            <a:endParaRPr lang="en-US" sz="2670" spc="53">
              <a:solidFill>
                <a:srgbClr val="FFFFFF"/>
              </a:solidFill>
              <a:latin typeface="Lucida Sans Unicode" panose="020B0602030504020204" charset="0"/>
              <a:cs typeface="Lucida Sans Unicode" panose="020B060203050402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1028700"/>
            <a:ext cx="8283068" cy="227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0"/>
              </a:lnSpc>
            </a:pPr>
            <a:r>
              <a:rPr lang="en-US" sz="7390">
                <a:solidFill>
                  <a:srgbClr val="FFFFFF"/>
                </a:solidFill>
                <a:latin typeface="Canva Sans Bold" panose="020B0803030501040103" charset="0"/>
                <a:cs typeface="Canva Sans Bold" panose="020B0803030501040103" charset="0"/>
              </a:rPr>
              <a:t>SOCIAL ENTIQUETTE</a:t>
            </a:r>
            <a:endParaRPr lang="en-US" sz="7390">
              <a:solidFill>
                <a:srgbClr val="FFFFFF"/>
              </a:solidFill>
              <a:latin typeface="Canva Sans Bold" panose="020B0803030501040103" charset="0"/>
              <a:cs typeface="Canva Sans Bold" panose="020B08030305010401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25 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171" y="0"/>
            <a:ext cx="18325171" cy="10287000"/>
          </a:xfrm>
          <a:custGeom>
            <a:avLst/>
            <a:gdLst/>
            <a:ahLst/>
            <a:cxnLst/>
            <a:rect l="l" t="t" r="r" b="b"/>
            <a:pathLst>
              <a:path w="18325171" h="10287000">
                <a:moveTo>
                  <a:pt x="0" y="0"/>
                </a:moveTo>
                <a:lnTo>
                  <a:pt x="18325171" y="0"/>
                </a:lnTo>
                <a:lnTo>
                  <a:pt x="183251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2" b="-93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370907" y="1684288"/>
            <a:ext cx="8573625" cy="8602712"/>
            <a:chOff x="0" y="0"/>
            <a:chExt cx="940607" cy="9437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0607" cy="943798"/>
            </a:xfrm>
            <a:custGeom>
              <a:avLst/>
              <a:gdLst/>
              <a:ahLst/>
              <a:cxnLst/>
              <a:rect l="l" t="t" r="r" b="b"/>
              <a:pathLst>
                <a:path w="940607" h="943798">
                  <a:moveTo>
                    <a:pt x="470303" y="0"/>
                  </a:moveTo>
                  <a:cubicBezTo>
                    <a:pt x="210562" y="0"/>
                    <a:pt x="0" y="211276"/>
                    <a:pt x="0" y="471899"/>
                  </a:cubicBezTo>
                  <a:cubicBezTo>
                    <a:pt x="0" y="732522"/>
                    <a:pt x="210562" y="943798"/>
                    <a:pt x="470303" y="943798"/>
                  </a:cubicBezTo>
                  <a:cubicBezTo>
                    <a:pt x="730045" y="943798"/>
                    <a:pt x="940607" y="732522"/>
                    <a:pt x="940607" y="471899"/>
                  </a:cubicBezTo>
                  <a:cubicBezTo>
                    <a:pt x="940607" y="211276"/>
                    <a:pt x="730045" y="0"/>
                    <a:pt x="470303" y="0"/>
                  </a:cubicBezTo>
                  <a:close/>
                </a:path>
              </a:pathLst>
            </a:custGeom>
            <a:solidFill>
              <a:srgbClr val="172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8182" y="50381"/>
              <a:ext cx="764243" cy="804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47496" y="4801566"/>
            <a:ext cx="6420445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FFFFFF"/>
                </a:solidFill>
                <a:latin typeface="Canva Sans Bold" panose="020B0803030501040103"/>
              </a:rPr>
              <a:t>THANK YOU </a:t>
            </a:r>
            <a:endParaRPr lang="en-US" sz="820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53646" y="6553081"/>
            <a:ext cx="5012354" cy="55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220">
                <a:solidFill>
                  <a:srgbClr val="FFFFFF"/>
                </a:solidFill>
                <a:latin typeface="Canva Sans Bold" panose="020B0803030501040103"/>
              </a:rPr>
              <a:t>G. PAVANI</a:t>
            </a:r>
            <a:endParaRPr lang="en-US" sz="322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614860"/>
            <a:ext cx="8279277" cy="51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28700" y="4454179"/>
            <a:ext cx="7555968" cy="271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0">
                <a:solidFill>
                  <a:srgbClr val="FFFFFF"/>
                </a:solidFill>
                <a:latin typeface="Canva Sans" panose="020B0503030501040103"/>
              </a:rPr>
              <a:t>Grooming and entiquette play essential roles and reflect one's attention to detail, self-respect, and consideration for others, ultimately contributing to overall confidence and success.</a:t>
            </a:r>
            <a:endParaRPr lang="en-US" sz="3100">
              <a:solidFill>
                <a:srgbClr val="FFFFFF"/>
              </a:solidFill>
              <a:latin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009854"/>
            <a:ext cx="5866575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Canva Sans Bold" panose="020B0803030501040103"/>
              </a:rPr>
              <a:t>In conclusion,</a:t>
            </a:r>
            <a:endParaRPr lang="en-US" sz="6400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WPS Presentation</Application>
  <PresentationFormat>On-screen Show (4:3)</PresentationFormat>
  <Paragraphs>31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SimSun</vt:lpstr>
      <vt:lpstr>Wingdings</vt:lpstr>
      <vt:lpstr>Open Sans Bold</vt:lpstr>
      <vt:lpstr>Open Sauce</vt:lpstr>
      <vt:lpstr>Segoe Print</vt:lpstr>
      <vt:lpstr>Now Heavy</vt:lpstr>
      <vt:lpstr>Canva Sans</vt:lpstr>
      <vt:lpstr>Aileron Ultra-Bold</vt:lpstr>
      <vt:lpstr>Aileron</vt:lpstr>
      <vt:lpstr>Canva Sans Bold</vt:lpstr>
      <vt:lpstr>Microsoft YaHei</vt:lpstr>
      <vt:lpstr>Arial Unicode MS</vt:lpstr>
      <vt:lpstr>Calibri</vt:lpstr>
      <vt:lpstr>Canva Sans Bold</vt:lpstr>
      <vt:lpstr>Arial Black</vt:lpstr>
      <vt:lpstr>Lucida Sans Unicode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GROOMING AND ENTIQUETTE</dc:title>
  <dc:creator/>
  <cp:lastModifiedBy>ssvpg</cp:lastModifiedBy>
  <cp:revision>5</cp:revision>
  <dcterms:created xsi:type="dcterms:W3CDTF">2006-08-16T00:00:00Z</dcterms:created>
  <dcterms:modified xsi:type="dcterms:W3CDTF">2024-03-04T15:27:49Z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E9786113A5214A16BD0C17C418B1A142_12</vt:lpwstr>
  </property>
  <property fmtid="{D5CDD505-2E9C-101B-9397-08002B2CF9AE}" pid="3" name="KSOProductBuildVer">
    <vt:lpwstr>1033-12.2.0.13489</vt:lpwstr>
  </property>
</Properties>
</file>